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</p:sldIdLst>
  <p:sldSz cx="14630400" cy="8229600"/>
  <p:notesSz cx="8229600" cy="1463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258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2029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Predicción de Aprobación de Créditos</a:t>
            </a:r>
            <a:endParaRPr sz="4450" b="0" i="0" u="none" strike="noStrike" cap="none"/>
          </a:p>
        </p:txBody>
      </p:sp>
      <p:sp>
        <p:nvSpPr>
          <p:cNvPr id="42" name="Google Shape;42;p9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Nicolas Esteban Marin Velasquez                                                                                        </a:t>
            </a:r>
            <a:endParaRPr sz="1750" b="0" i="0" u="none" strike="noStrike" cap="none"/>
          </a:p>
        </p:txBody>
      </p:sp>
      <p:sp>
        <p:nvSpPr>
          <p:cNvPr id="43" name="Google Shape;43;p9"/>
          <p:cNvSpPr/>
          <p:nvPr/>
        </p:nvSpPr>
        <p:spPr>
          <a:xfrm>
            <a:off x="793790" y="450318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Bryan David DIaz</a:t>
            </a:r>
            <a:endParaRPr sz="1750" b="0" i="0" u="none" strike="noStrike" cap="none"/>
          </a:p>
        </p:txBody>
      </p:sp>
      <p:sp>
        <p:nvSpPr>
          <p:cNvPr id="44" name="Google Shape;44;p9"/>
          <p:cNvSpPr/>
          <p:nvPr/>
        </p:nvSpPr>
        <p:spPr>
          <a:xfrm>
            <a:off x="793800" y="512122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rPr lang="en-US" sz="175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Jhonatan Hinestroza</a:t>
            </a:r>
            <a:endParaRPr sz="1750" i="0" u="none" strike="noStrike" cap="none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sp>
        <p:nvSpPr>
          <p:cNvPr id="46" name="Google Shape;46;p9"/>
          <p:cNvSpPr/>
          <p:nvPr/>
        </p:nvSpPr>
        <p:spPr>
          <a:xfrm>
            <a:off x="793800" y="573927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rPr lang="en-US" sz="1750">
                <a:solidFill>
                  <a:srgbClr val="CCCCCC"/>
                </a:solidFill>
                <a:latin typeface="Raleway"/>
                <a:ea typeface="Raleway"/>
                <a:cs typeface="Raleway"/>
                <a:sym typeface="Raleway"/>
              </a:rPr>
              <a:t>Juan David Forero</a:t>
            </a:r>
            <a:endParaRPr sz="1750" i="0" u="none" strike="noStrike" cap="none">
              <a:solidFill>
                <a:srgbClr val="CCCCC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694576" y="759629"/>
            <a:ext cx="6332400" cy="1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500"/>
              <a:buFont typeface="Prata"/>
              <a:buNone/>
            </a:pPr>
            <a:r>
              <a:rPr lang="en-US" sz="460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Descripción del Proyecto</a:t>
            </a:r>
            <a:endParaRPr sz="4600" b="0" i="0" u="none" strike="noStrike" cap="none"/>
          </a:p>
        </p:txBody>
      </p:sp>
      <p:sp>
        <p:nvSpPr>
          <p:cNvPr id="53" name="Google Shape;53;p10"/>
          <p:cNvSpPr/>
          <p:nvPr/>
        </p:nvSpPr>
        <p:spPr>
          <a:xfrm>
            <a:off x="623768" y="1474589"/>
            <a:ext cx="6474023" cy="28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  <p:sp>
        <p:nvSpPr>
          <p:cNvPr id="54" name="Google Shape;54;p10"/>
          <p:cNvSpPr/>
          <p:nvPr/>
        </p:nvSpPr>
        <p:spPr>
          <a:xfrm>
            <a:off x="623768" y="1920121"/>
            <a:ext cx="6474023" cy="28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  <p:sp>
        <p:nvSpPr>
          <p:cNvPr id="55" name="Google Shape;55;p10"/>
          <p:cNvSpPr/>
          <p:nvPr/>
        </p:nvSpPr>
        <p:spPr>
          <a:xfrm>
            <a:off x="623768" y="3173828"/>
            <a:ext cx="6474000" cy="22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 sz="14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Este proyecto tiene como finalidad ayudar a los usuarios a conocer, de forma anticipada, si una solicitud de préstamo tiene posibilidades de ser aprobada o no. A través del análisis de información clave como los ingresos mensuales, historial crediticio, monto solicitado y otros datos personales, el sistema ofrece una estimación basada en criterios similares a los que usan las instituciones financieras. De esta manera, las personas pueden tomar decisiones más informadas antes de iniciar un proceso formal, evitando rechazos innecesarios y mejorando su preparación para solicitar un préstamo.</a:t>
            </a:r>
            <a:endParaRPr sz="1400" b="0" i="0" u="none" strike="noStrike" cap="none"/>
          </a:p>
        </p:txBody>
      </p:sp>
      <p:pic>
        <p:nvPicPr>
          <p:cNvPr id="56" name="Google Shape;5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6128" y="674363"/>
            <a:ext cx="6474025" cy="64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sz="1400" b="0" i="0" u="none" strike="noStrike" cap="none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9593BC-C56A-4521-BC84-0DC116E56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0334" y="7212064"/>
            <a:ext cx="1850065" cy="1017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/>
          <p:nvPr/>
        </p:nvSpPr>
        <p:spPr>
          <a:xfrm>
            <a:off x="6280190" y="147244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Objetivo General</a:t>
            </a:r>
            <a:endParaRPr sz="4450" b="0" i="0" u="none" strike="noStrike" cap="none"/>
          </a:p>
        </p:txBody>
      </p:sp>
      <p:sp>
        <p:nvSpPr>
          <p:cNvPr id="65" name="Google Shape;65;p11"/>
          <p:cNvSpPr/>
          <p:nvPr/>
        </p:nvSpPr>
        <p:spPr>
          <a:xfrm>
            <a:off x="6280190" y="2521387"/>
            <a:ext cx="7556421" cy="2891909"/>
          </a:xfrm>
          <a:prstGeom prst="roundRect">
            <a:avLst>
              <a:gd name="adj" fmla="val 1177"/>
            </a:avLst>
          </a:prstGeom>
          <a:solidFill>
            <a:srgbClr val="EEE2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6507004" y="2748201"/>
            <a:ext cx="7102793" cy="85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Prata"/>
              <a:buNone/>
            </a:pPr>
            <a:r>
              <a:rPr lang="en-US" sz="2650" b="0" i="0" u="none" strike="noStrike" cap="none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Implementar un sistema predictivo inteligente</a:t>
            </a:r>
            <a:endParaRPr sz="2650" b="0" i="0" u="none" strike="noStrike" cap="none"/>
          </a:p>
        </p:txBody>
      </p:sp>
      <p:sp>
        <p:nvSpPr>
          <p:cNvPr id="67" name="Google Shape;67;p11"/>
          <p:cNvSpPr/>
          <p:nvPr/>
        </p:nvSpPr>
        <p:spPr>
          <a:xfrm>
            <a:off x="6507004" y="3734872"/>
            <a:ext cx="7102793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Desarrollar un sistema de predicción que, mediante el análisis de datos financieros y personales, estime la probabilidad de aprobación de un préstamo, ayudando a los usuarios a tomar decisiones informadas antes de realizar una solicitud formal.</a:t>
            </a:r>
            <a:endParaRPr sz="1750" b="0" i="0" u="none" strike="noStrike" cap="none"/>
          </a:p>
        </p:txBody>
      </p:sp>
      <p:sp>
        <p:nvSpPr>
          <p:cNvPr id="68" name="Google Shape;68;p11"/>
          <p:cNvSpPr/>
          <p:nvPr/>
        </p:nvSpPr>
        <p:spPr>
          <a:xfrm>
            <a:off x="6280190" y="56684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Nuestro enfoque combina tecnología de punta con análisis financiero para crear una herramienta que transforme el proceso crediticio tradicional en una experiencia más ágil, precisa y segura.</a:t>
            </a:r>
            <a:endParaRPr sz="1750" b="0" i="0" u="none" strike="noStrike" cap="non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30519D-DD5E-484A-B710-95046355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7922" y="6957737"/>
            <a:ext cx="2312478" cy="12718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793790" y="1672828"/>
            <a:ext cx="583882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Objetivos Específicos</a:t>
            </a:r>
            <a:endParaRPr sz="4450" b="0" i="0" u="none" strike="noStrike" cap="none"/>
          </a:p>
        </p:txBody>
      </p:sp>
      <p:sp>
        <p:nvSpPr>
          <p:cNvPr id="75" name="Google Shape;75;p12"/>
          <p:cNvSpPr/>
          <p:nvPr/>
        </p:nvSpPr>
        <p:spPr>
          <a:xfrm>
            <a:off x="793790" y="283523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01</a:t>
            </a:r>
            <a:endParaRPr sz="1750" b="0" i="0" u="none" strike="noStrike" cap="none"/>
          </a:p>
        </p:txBody>
      </p:sp>
      <p:pic>
        <p:nvPicPr>
          <p:cNvPr id="76" name="Google Shape;76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190280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793790" y="3364587"/>
            <a:ext cx="4196358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Análisis y Preparación de Datos</a:t>
            </a:r>
            <a:endParaRPr sz="2200" b="0" i="0" u="none" strike="noStrike" cap="none"/>
          </a:p>
        </p:txBody>
      </p:sp>
      <p:sp>
        <p:nvSpPr>
          <p:cNvPr id="78" name="Google Shape;78;p12"/>
          <p:cNvSpPr/>
          <p:nvPr/>
        </p:nvSpPr>
        <p:spPr>
          <a:xfrm>
            <a:off x="793790" y="4209336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Recolectar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limpiar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estructurar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datos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relevantes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los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solicitantes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incluyendo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historial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crediticio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ingresos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empleo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comportamiento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financiero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alimentar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el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modelo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predictivo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con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información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calidad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50" b="0" i="0" u="none" strike="noStrike" cap="none" dirty="0"/>
          </a:p>
        </p:txBody>
      </p:sp>
      <p:sp>
        <p:nvSpPr>
          <p:cNvPr id="79" name="Google Shape;79;p12"/>
          <p:cNvSpPr/>
          <p:nvPr/>
        </p:nvSpPr>
        <p:spPr>
          <a:xfrm>
            <a:off x="5216962" y="283523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 sz="1750" b="0" i="0" u="none" strike="noStrike" cap="none"/>
          </a:p>
        </p:txBody>
      </p:sp>
      <p:pic>
        <p:nvPicPr>
          <p:cNvPr id="80" name="Google Shape;80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6962" y="3212902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5216962" y="3364587"/>
            <a:ext cx="340923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Desarrollo de Algoritmos</a:t>
            </a:r>
            <a:endParaRPr sz="2200" b="0" i="0" u="none" strike="noStrike" cap="none"/>
          </a:p>
        </p:txBody>
      </p:sp>
      <p:sp>
        <p:nvSpPr>
          <p:cNvPr id="82" name="Google Shape;82;p12"/>
          <p:cNvSpPr/>
          <p:nvPr/>
        </p:nvSpPr>
        <p:spPr>
          <a:xfrm>
            <a:off x="5216962" y="3855006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Diseñar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entrenar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algoritmos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avanzados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750" b="1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que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identifiquen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patrones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complejos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riesgo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crediticio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utilizando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técnicas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clasificación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predicción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para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evaluar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la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probabilidad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 de </a:t>
            </a:r>
            <a:r>
              <a:rPr lang="en-US" sz="1750" b="0" i="0" u="none" strike="noStrike" cap="none" dirty="0" err="1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aprobación</a:t>
            </a:r>
            <a:r>
              <a:rPr lang="en-US" sz="1750" b="0" i="0" u="none" strike="noStrike" cap="none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750" b="0" i="0" u="none" strike="noStrike" cap="none" dirty="0"/>
          </a:p>
        </p:txBody>
      </p:sp>
      <p:sp>
        <p:nvSpPr>
          <p:cNvPr id="83" name="Google Shape;83;p12"/>
          <p:cNvSpPr/>
          <p:nvPr/>
        </p:nvSpPr>
        <p:spPr>
          <a:xfrm>
            <a:off x="9640133" y="283523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 sz="1750" b="0" i="0" u="none" strike="noStrike" cap="none"/>
          </a:p>
        </p:txBody>
      </p:sp>
      <p:pic>
        <p:nvPicPr>
          <p:cNvPr id="84" name="Google Shape;84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0133" y="3212902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9640133" y="3364587"/>
            <a:ext cx="356199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Validación y Optimización</a:t>
            </a:r>
            <a:endParaRPr sz="2200" b="0" i="0" u="none" strike="noStrike" cap="none"/>
          </a:p>
        </p:txBody>
      </p:sp>
      <p:sp>
        <p:nvSpPr>
          <p:cNvPr id="86" name="Google Shape;86;p12"/>
          <p:cNvSpPr/>
          <p:nvPr/>
        </p:nvSpPr>
        <p:spPr>
          <a:xfrm>
            <a:off x="9640133" y="3855006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Validar rigurosamente el modelo mediante pruebas exhaustivas y ajustar parámetros para </a:t>
            </a:r>
            <a:r>
              <a:rPr lang="en-US" sz="1750" b="0" i="0" u="none" strike="noStrike" cap="none">
                <a:solidFill>
                  <a:srgbClr val="EEE27D"/>
                </a:solidFill>
                <a:latin typeface="Raleway"/>
                <a:ea typeface="Raleway"/>
                <a:cs typeface="Raleway"/>
                <a:sym typeface="Raleway"/>
              </a:rPr>
              <a:t>maximizar su precisión</a:t>
            </a:r>
            <a:r>
              <a:rPr lang="en-US" sz="175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, confiabilidad y aplicabilidad en escenarios crediticios del mundo real.</a:t>
            </a:r>
            <a:endParaRPr sz="1750" b="0" i="0" u="none" strike="noStrike" cap="none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9B00A3-DB84-4B15-9B6F-B6BE1B38E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0" y="6867525"/>
            <a:ext cx="2476500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3591432" y="322493"/>
            <a:ext cx="5838825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Herramientas</a:t>
            </a:r>
            <a:r>
              <a:rPr lang="en-US" sz="4450" b="0" i="0" u="none" strike="noStrike" cap="none" dirty="0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 </a:t>
            </a:r>
            <a:r>
              <a:rPr lang="en-US" sz="445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Utilizadas</a:t>
            </a:r>
            <a:endParaRPr sz="4450" b="0" i="0" u="none" strike="noStrike" cap="none" dirty="0"/>
          </a:p>
        </p:txBody>
      </p:sp>
      <p:sp>
        <p:nvSpPr>
          <p:cNvPr id="75" name="Google Shape;75;p12"/>
          <p:cNvSpPr/>
          <p:nvPr/>
        </p:nvSpPr>
        <p:spPr>
          <a:xfrm>
            <a:off x="793789" y="2720517"/>
            <a:ext cx="3225317" cy="302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62857"/>
              </a:lnSpc>
              <a:buClr>
                <a:srgbClr val="CFCBBF"/>
              </a:buClr>
              <a:buSzPts val="1750"/>
            </a:pPr>
            <a:r>
              <a:rPr lang="en-US" sz="2200" b="0" i="0" u="none" strike="noStrike" cap="none" dirty="0" err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Tkinter</a:t>
            </a:r>
            <a:endParaRPr lang="en-US" sz="2200" b="0" i="0" u="none" strike="noStrike" cap="none" dirty="0"/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endParaRPr lang="es-CO" sz="1750" b="0" i="0" u="none" strike="noStrike" cap="none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s-CO" sz="1750" b="0" i="0" u="none" strike="noStrike" cap="none" dirty="0">
                <a:solidFill>
                  <a:schemeClr val="bg1">
                    <a:lumMod val="65000"/>
                  </a:schemeClr>
                </a:solidFill>
              </a:rPr>
              <a:t>Para la creación de la interfaz gráfica de usuario (ventanas, botones, etiquetas, cuadros de texto, </a:t>
            </a:r>
            <a:r>
              <a:rPr lang="es-CO" sz="1750" i="0" u="none" strike="noStrike" cap="none" dirty="0">
                <a:solidFill>
                  <a:schemeClr val="bg1">
                    <a:lumMod val="65000"/>
                  </a:schemeClr>
                </a:solidFill>
              </a:rPr>
              <a:t>etc.).</a:t>
            </a:r>
            <a:endParaRPr sz="1750" b="0" i="0" u="none" strike="noStrike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6" name="Google Shape;76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190280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>
            <a:off x="793789" y="3911743"/>
            <a:ext cx="3140258" cy="256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endParaRPr lang="en-US" sz="2200" b="0" i="0" u="none" strike="noStrike" cap="none" dirty="0"/>
          </a:p>
        </p:txBody>
      </p:sp>
      <p:sp>
        <p:nvSpPr>
          <p:cNvPr id="78" name="Google Shape;78;p12"/>
          <p:cNvSpPr/>
          <p:nvPr/>
        </p:nvSpPr>
        <p:spPr>
          <a:xfrm>
            <a:off x="793790" y="4209336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endParaRPr lang="en-US" sz="1750" b="0" i="0" u="none" strike="noStrike" cap="none" dirty="0" err="1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5216962" y="283523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endParaRPr sz="1750" b="0" i="0" u="none" strike="noStrike" cap="none" dirty="0"/>
          </a:p>
        </p:txBody>
      </p:sp>
      <p:pic>
        <p:nvPicPr>
          <p:cNvPr id="80" name="Google Shape;80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6962" y="3212902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4806227" y="2873128"/>
            <a:ext cx="3409236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 b="0" i="0" u="none" strike="noStrike" cap="none" dirty="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Pandas</a:t>
            </a:r>
            <a:endParaRPr sz="2200" b="0" i="0" u="none" strike="noStrike" cap="none" dirty="0"/>
          </a:p>
        </p:txBody>
      </p:sp>
      <p:sp>
        <p:nvSpPr>
          <p:cNvPr id="82" name="Google Shape;82;p12"/>
          <p:cNvSpPr/>
          <p:nvPr/>
        </p:nvSpPr>
        <p:spPr>
          <a:xfrm>
            <a:off x="4823401" y="3690523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s-ES" sz="1750" dirty="0">
                <a:solidFill>
                  <a:schemeClr val="bg1">
                    <a:lumMod val="65000"/>
                  </a:schemeClr>
                </a:solidFill>
              </a:rPr>
              <a:t>Para la manipulación y almacenamiento de datos en un archivo Excel (lectura y escritura).</a:t>
            </a:r>
            <a:endParaRPr sz="1750" b="0" i="0" u="none" strike="noStrike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9640133" y="283523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endParaRPr sz="1750" b="0" i="0" u="none" strike="noStrike" cap="none" dirty="0"/>
          </a:p>
        </p:txBody>
      </p:sp>
      <p:pic>
        <p:nvPicPr>
          <p:cNvPr id="84" name="Google Shape;84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40133" y="3212902"/>
            <a:ext cx="4196358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/>
          <p:nvPr/>
        </p:nvSpPr>
        <p:spPr>
          <a:xfrm>
            <a:off x="9640133" y="2866430"/>
            <a:ext cx="356199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200"/>
              <a:buFont typeface="Prata"/>
              <a:buNone/>
            </a:pPr>
            <a:r>
              <a:rPr lang="en-US" sz="2200" b="0" i="0" u="none" strike="noStrike" cap="none" dirty="0" err="1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Os</a:t>
            </a:r>
            <a:endParaRPr lang="en-US" sz="2200" b="0" i="0" u="none" strike="noStrike" cap="none" dirty="0"/>
          </a:p>
        </p:txBody>
      </p:sp>
      <p:sp>
        <p:nvSpPr>
          <p:cNvPr id="86" name="Google Shape;86;p12"/>
          <p:cNvSpPr/>
          <p:nvPr/>
        </p:nvSpPr>
        <p:spPr>
          <a:xfrm>
            <a:off x="9640133" y="3696543"/>
            <a:ext cx="4196358" cy="217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Raleway"/>
              <a:buNone/>
            </a:pPr>
            <a:r>
              <a:rPr lang="es-ES" sz="1750" dirty="0">
                <a:solidFill>
                  <a:schemeClr val="bg1">
                    <a:lumMod val="65000"/>
                  </a:schemeClr>
                </a:solidFill>
              </a:rPr>
              <a:t>Para interactuar con el sistema operativo, específicamente para verificar si el archivo Excel ya existe.</a:t>
            </a:r>
            <a:endParaRPr sz="1750" b="0" i="0" u="none" strike="noStrike" cap="non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Google Shape;74;p12">
            <a:extLst>
              <a:ext uri="{FF2B5EF4-FFF2-40B4-BE49-F238E27FC236}">
                <a16:creationId xmlns:a16="http://schemas.microsoft.com/office/drawing/2014/main" id="{7935AD34-F4AF-46E9-9D61-915C734B2AD2}"/>
              </a:ext>
            </a:extLst>
          </p:cNvPr>
          <p:cNvSpPr/>
          <p:nvPr/>
        </p:nvSpPr>
        <p:spPr>
          <a:xfrm>
            <a:off x="5330369" y="1540534"/>
            <a:ext cx="206145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4450"/>
              <a:buFont typeface="Prata"/>
              <a:buNone/>
            </a:pPr>
            <a:r>
              <a:rPr lang="en-US" sz="4450" b="0" i="0" u="none" strike="noStrike" cap="none" dirty="0" err="1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Librerias</a:t>
            </a:r>
            <a:endParaRPr sz="4450" b="0" i="0" u="none" strike="noStrike" cap="non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9A64D23-933B-4B7E-A30C-391F2455B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0" y="6867525"/>
            <a:ext cx="24765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630793" y="496014"/>
            <a:ext cx="5353764" cy="56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2E782"/>
              </a:buClr>
              <a:buSzPts val="3500"/>
              <a:buFont typeface="Prata"/>
              <a:buNone/>
            </a:pPr>
            <a:r>
              <a:rPr lang="en-US" sz="3500" b="0" i="0" u="none" strike="noStrike" cap="none">
                <a:solidFill>
                  <a:srgbClr val="F2E782"/>
                </a:solidFill>
                <a:latin typeface="Prata"/>
                <a:ea typeface="Prata"/>
                <a:cs typeface="Prata"/>
                <a:sym typeface="Prata"/>
              </a:rPr>
              <a:t>Paso a Paso del Proyecto</a:t>
            </a:r>
            <a:endParaRPr sz="3500" b="0" i="0" u="none" strike="noStrike" cap="none"/>
          </a:p>
        </p:txBody>
      </p:sp>
      <p:sp>
        <p:nvSpPr>
          <p:cNvPr id="93" name="Google Shape;93;p13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1</a:t>
            </a:r>
            <a:endParaRPr sz="2100" b="0" i="0" u="none" strike="noStrike" cap="none"/>
          </a:p>
        </p:txBody>
      </p:sp>
      <p:sp>
        <p:nvSpPr>
          <p:cNvPr id="97" name="Google Shape;97;p13"/>
          <p:cNvSpPr/>
          <p:nvPr/>
        </p:nvSpPr>
        <p:spPr>
          <a:xfrm>
            <a:off x="4070033" y="1481614"/>
            <a:ext cx="2343983" cy="28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Recolección de Datos</a:t>
            </a:r>
            <a:endParaRPr sz="1750" b="0" i="0" u="none" strike="noStrike" cap="none"/>
          </a:p>
        </p:txBody>
      </p:sp>
      <p:sp>
        <p:nvSpPr>
          <p:cNvPr id="98" name="Google Shape;98;p13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 muestran los encabezados y se solicitan los datos básicos del solicitante: nombre, edad, ingreso y monto del préstamo.</a:t>
            </a:r>
            <a:r>
              <a:rPr lang="en-US" sz="1400" b="0" i="0" u="none" strike="noStrike" cap="none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sz="1400" b="0" i="0" u="none" strike="noStrike" cap="none"/>
          </a:p>
        </p:txBody>
      </p:sp>
      <p:sp>
        <p:nvSpPr>
          <p:cNvPr id="99" name="Google Shape;99;p13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2</a:t>
            </a:r>
            <a:endParaRPr sz="2100" b="0" i="0" u="none" strike="noStrike" cap="none"/>
          </a:p>
        </p:txBody>
      </p:sp>
      <p:sp>
        <p:nvSpPr>
          <p:cNvPr id="102" name="Google Shape;102;p13"/>
          <p:cNvSpPr/>
          <p:nvPr/>
        </p:nvSpPr>
        <p:spPr>
          <a:xfrm>
            <a:off x="8216372" y="2562948"/>
            <a:ext cx="30423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Solicitud del prestamo</a:t>
            </a:r>
            <a:endParaRPr sz="1750" b="0" i="0" u="none" strike="noStrike" cap="none"/>
          </a:p>
        </p:txBody>
      </p:sp>
      <p:sp>
        <p:nvSpPr>
          <p:cNvPr id="103" name="Google Shape;103;p13"/>
          <p:cNvSpPr/>
          <p:nvPr/>
        </p:nvSpPr>
        <p:spPr>
          <a:xfrm>
            <a:off x="8216384" y="2952606"/>
            <a:ext cx="57831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El usuario selecciona el tipo de préstamo, y según su elección se asignan factores y pesos que influyen en el cálculo final.</a:t>
            </a:r>
            <a:endParaRPr sz="1400" b="0" i="0" u="none" strike="noStrike" cap="none"/>
          </a:p>
        </p:txBody>
      </p:sp>
      <p:sp>
        <p:nvSpPr>
          <p:cNvPr id="104" name="Google Shape;104;p13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3</a:t>
            </a:r>
            <a:endParaRPr sz="2100" b="0" i="0" u="none" strike="noStrike" cap="none"/>
          </a:p>
        </p:txBody>
      </p:sp>
      <p:sp>
        <p:nvSpPr>
          <p:cNvPr id="107" name="Google Shape;107;p13"/>
          <p:cNvSpPr/>
          <p:nvPr/>
        </p:nvSpPr>
        <p:spPr>
          <a:xfrm>
            <a:off x="2838450" y="3553325"/>
            <a:ext cx="38079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ANALISIS DEL SOLICITANTE</a:t>
            </a:r>
            <a:endParaRPr sz="1750" b="0" i="0" u="none" strike="noStrike" cap="none"/>
          </a:p>
        </p:txBody>
      </p:sp>
      <p:sp>
        <p:nvSpPr>
          <p:cNvPr id="108" name="Google Shape;108;p13"/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 le realizan unas preguntas al solicitante para analizar el estado financiero y su pasado rediticio</a:t>
            </a:r>
            <a:endParaRPr sz="1400" b="0" i="0" u="none" strike="noStrike" cap="none"/>
          </a:p>
        </p:txBody>
      </p:sp>
      <p:sp>
        <p:nvSpPr>
          <p:cNvPr id="109" name="Google Shape;109;p13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3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3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4</a:t>
            </a:r>
            <a:endParaRPr sz="2100" b="0" i="0" u="none" strike="noStrike" cap="none"/>
          </a:p>
        </p:txBody>
      </p:sp>
      <p:sp>
        <p:nvSpPr>
          <p:cNvPr id="112" name="Google Shape;112;p13"/>
          <p:cNvSpPr/>
          <p:nvPr/>
        </p:nvSpPr>
        <p:spPr>
          <a:xfrm>
            <a:off x="8216384" y="4427220"/>
            <a:ext cx="2896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Situación laboral</a:t>
            </a:r>
            <a:endParaRPr sz="1750" b="0" i="0" u="none" strike="noStrike" cap="none"/>
          </a:p>
        </p:txBody>
      </p:sp>
      <p:sp>
        <p:nvSpPr>
          <p:cNvPr id="113" name="Google Shape;113;p13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 analiza la estabilidad laboral según el tipo de contrato y los años de trabajo, sumando puntos al puntaje general.</a:t>
            </a:r>
            <a:endParaRPr sz="1400" b="0" i="0" u="none" strike="noStrike" cap="none"/>
          </a:p>
        </p:txBody>
      </p:sp>
      <p:sp>
        <p:nvSpPr>
          <p:cNvPr id="114" name="Google Shape;114;p13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5</a:t>
            </a:r>
            <a:endParaRPr sz="2100" b="0" i="0" u="none" strike="noStrike" cap="none"/>
          </a:p>
        </p:txBody>
      </p:sp>
      <p:sp>
        <p:nvSpPr>
          <p:cNvPr id="117" name="Google Shape;117;p13"/>
          <p:cNvSpPr/>
          <p:nvPr/>
        </p:nvSpPr>
        <p:spPr>
          <a:xfrm>
            <a:off x="2838454" y="5359349"/>
            <a:ext cx="35757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Probabilidad de aprobación</a:t>
            </a:r>
            <a:endParaRPr sz="1750" b="0" i="0" u="none" strike="noStrike" cap="none"/>
          </a:p>
        </p:txBody>
      </p:sp>
      <p:sp>
        <p:nvSpPr>
          <p:cNvPr id="118" name="Google Shape;118;p13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Se calculan los puntajes por edad, ingresos, monto solicitado, historial y estabilidad, determinando el nivel de riesgo y la probabilidad de aprobación.</a:t>
            </a:r>
            <a:endParaRPr sz="1400" b="0" i="0" u="none" strike="noStrike" cap="none"/>
          </a:p>
        </p:txBody>
      </p:sp>
      <p:sp>
        <p:nvSpPr>
          <p:cNvPr id="119" name="Google Shape;119;p13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118281"/>
            </a:avLst>
          </a:prstGeom>
          <a:solidFill>
            <a:srgbClr val="5354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r>
              <a:rPr lang="en-US" sz="2100" b="0" i="0" u="none" strike="noStrike" cap="none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6</a:t>
            </a:r>
            <a:endParaRPr sz="2100" b="0" i="0" u="none" strike="noStrike" cap="none"/>
          </a:p>
        </p:txBody>
      </p:sp>
      <p:sp>
        <p:nvSpPr>
          <p:cNvPr id="122" name="Google Shape;122;p13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r>
              <a:rPr lang="en-US" sz="1750">
                <a:solidFill>
                  <a:srgbClr val="CFCBBF"/>
                </a:solidFill>
                <a:latin typeface="Prata"/>
                <a:ea typeface="Prata"/>
                <a:cs typeface="Prata"/>
                <a:sym typeface="Prata"/>
              </a:rPr>
              <a:t>Decision final</a:t>
            </a:r>
            <a:endParaRPr sz="1750" b="0" i="0" u="none" strike="noStrike" cap="none"/>
          </a:p>
        </p:txBody>
      </p:sp>
      <p:sp>
        <p:nvSpPr>
          <p:cNvPr id="123" name="Google Shape;123;p13"/>
          <p:cNvSpPr/>
          <p:nvPr/>
        </p:nvSpPr>
        <p:spPr>
          <a:xfrm>
            <a:off x="7719937" y="6681353"/>
            <a:ext cx="6052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  <a:t>Finalmente, se muestra un resumen con todos los datos ingresados, el puntaje total, el riesgo, la probabilidad y la decisión final del sistema (aprobado o rechazado).</a:t>
            </a:r>
            <a:br>
              <a:rPr lang="en-US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60714"/>
              </a:lnSpc>
              <a:spcBef>
                <a:spcPts val="120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DE35C3-3C98-4BF6-B9BC-9E1DFED4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182" y="7388529"/>
            <a:ext cx="2204218" cy="8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endParaRPr sz="2100" b="0" i="0" u="none" strike="noStrike" cap="none" dirty="0"/>
          </a:p>
        </p:txBody>
      </p:sp>
      <p:sp>
        <p:nvSpPr>
          <p:cNvPr id="97" name="Google Shape;97;p13"/>
          <p:cNvSpPr/>
          <p:nvPr/>
        </p:nvSpPr>
        <p:spPr>
          <a:xfrm>
            <a:off x="4070033" y="1481614"/>
            <a:ext cx="2343983" cy="28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750"/>
              <a:buFont typeface="Prata"/>
              <a:buNone/>
            </a:pPr>
            <a:endParaRPr sz="1750" b="0" i="0" u="none" strike="noStrike" cap="none" dirty="0"/>
          </a:p>
        </p:txBody>
      </p:sp>
      <p:sp>
        <p:nvSpPr>
          <p:cNvPr id="98" name="Google Shape;98;p13"/>
          <p:cNvSpPr/>
          <p:nvPr/>
        </p:nvSpPr>
        <p:spPr>
          <a:xfrm>
            <a:off x="630793" y="1871305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sz="1400" b="0" i="0" u="none" strike="noStrike" cap="none" dirty="0"/>
          </a:p>
        </p:txBody>
      </p:sp>
      <p:sp>
        <p:nvSpPr>
          <p:cNvPr id="103" name="Google Shape;103;p13"/>
          <p:cNvSpPr/>
          <p:nvPr/>
        </p:nvSpPr>
        <p:spPr>
          <a:xfrm>
            <a:off x="8216384" y="2952606"/>
            <a:ext cx="5783100" cy="5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sz="1400" b="0" i="0" u="none" strike="noStrike" cap="none" dirty="0"/>
          </a:p>
        </p:txBody>
      </p:sp>
      <p:sp>
        <p:nvSpPr>
          <p:cNvPr id="106" name="Google Shape;106;p13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endParaRPr sz="2100" b="0" i="0" u="none" strike="noStrike" cap="none" dirty="0"/>
          </a:p>
        </p:txBody>
      </p:sp>
      <p:sp>
        <p:nvSpPr>
          <p:cNvPr id="108" name="Google Shape;108;p13"/>
          <p:cNvSpPr/>
          <p:nvPr/>
        </p:nvSpPr>
        <p:spPr>
          <a:xfrm>
            <a:off x="630793" y="3884771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sz="1400" b="0" i="0" u="none" strike="noStrike" cap="none" dirty="0"/>
          </a:p>
        </p:txBody>
      </p:sp>
      <p:sp>
        <p:nvSpPr>
          <p:cNvPr id="113" name="Google Shape;113;p13"/>
          <p:cNvSpPr/>
          <p:nvPr/>
        </p:nvSpPr>
        <p:spPr>
          <a:xfrm>
            <a:off x="8216384" y="481691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sz="1400" b="0" i="0" u="none" strike="noStrike" cap="none" dirty="0"/>
          </a:p>
        </p:txBody>
      </p:sp>
      <p:sp>
        <p:nvSpPr>
          <p:cNvPr id="116" name="Google Shape;116;p13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endParaRPr sz="2100" b="0" i="0" u="none" strike="noStrike" cap="none" dirty="0"/>
          </a:p>
        </p:txBody>
      </p:sp>
      <p:sp>
        <p:nvSpPr>
          <p:cNvPr id="118" name="Google Shape;118;p13"/>
          <p:cNvSpPr/>
          <p:nvPr/>
        </p:nvSpPr>
        <p:spPr>
          <a:xfrm>
            <a:off x="630793" y="5749052"/>
            <a:ext cx="5783223" cy="57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sz="1400" b="0" i="0" u="none" strike="noStrike" cap="none" dirty="0"/>
          </a:p>
        </p:txBody>
      </p:sp>
      <p:sp>
        <p:nvSpPr>
          <p:cNvPr id="121" name="Google Shape;121;p13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CBBF"/>
              </a:buClr>
              <a:buSzPts val="2100"/>
              <a:buFont typeface="Prata"/>
              <a:buNone/>
            </a:pPr>
            <a:endParaRPr sz="2100" b="0" i="0" u="none" strike="noStrike" cap="none" dirty="0"/>
          </a:p>
        </p:txBody>
      </p:sp>
      <p:sp>
        <p:nvSpPr>
          <p:cNvPr id="123" name="Google Shape;123;p13"/>
          <p:cNvSpPr/>
          <p:nvPr/>
        </p:nvSpPr>
        <p:spPr>
          <a:xfrm>
            <a:off x="7719937" y="6681353"/>
            <a:ext cx="6052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br>
              <a:rPr lang="en-US" dirty="0">
                <a:solidFill>
                  <a:srgbClr val="CFCBB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dirty="0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60714"/>
              </a:lnSpc>
              <a:spcBef>
                <a:spcPts val="1200"/>
              </a:spcBef>
              <a:spcAft>
                <a:spcPts val="0"/>
              </a:spcAft>
              <a:buClr>
                <a:srgbClr val="CFCBBF"/>
              </a:buClr>
              <a:buSzPts val="1400"/>
              <a:buFont typeface="Raleway"/>
              <a:buNone/>
            </a:pPr>
            <a:endParaRPr dirty="0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DE35C3-3C98-4BF6-B9BC-9E1DFED4F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182" y="7388529"/>
            <a:ext cx="2204218" cy="84107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8E6B7E9-8ED1-4CF6-ADDC-191F11B99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493" y="390525"/>
            <a:ext cx="5471669" cy="7448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537</Words>
  <Application>Microsoft Office PowerPoint</Application>
  <PresentationFormat>Personalizado</PresentationFormat>
  <Paragraphs>57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Prata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Salas Didacticas Sede Bogota</dc:creator>
  <cp:lastModifiedBy>Salas Didacticas Sede Bogota</cp:lastModifiedBy>
  <cp:revision>3</cp:revision>
  <dcterms:modified xsi:type="dcterms:W3CDTF">2025-10-17T14:59:48Z</dcterms:modified>
</cp:coreProperties>
</file>